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4"/>
  </p:notesMasterIdLst>
  <p:sldIdLst>
    <p:sldId id="256" r:id="rId2"/>
    <p:sldId id="463" r:id="rId3"/>
    <p:sldId id="513" r:id="rId4"/>
    <p:sldId id="667" r:id="rId5"/>
    <p:sldId id="669" r:id="rId6"/>
    <p:sldId id="672" r:id="rId7"/>
    <p:sldId id="689" r:id="rId8"/>
    <p:sldId id="690" r:id="rId9"/>
    <p:sldId id="691" r:id="rId10"/>
    <p:sldId id="670" r:id="rId11"/>
    <p:sldId id="671" r:id="rId12"/>
    <p:sldId id="687" r:id="rId13"/>
    <p:sldId id="688" r:id="rId14"/>
    <p:sldId id="673" r:id="rId15"/>
    <p:sldId id="674" r:id="rId16"/>
    <p:sldId id="675" r:id="rId17"/>
    <p:sldId id="502" r:id="rId18"/>
    <p:sldId id="477" r:id="rId19"/>
    <p:sldId id="399" r:id="rId20"/>
    <p:sldId id="409" r:id="rId21"/>
    <p:sldId id="481" r:id="rId22"/>
    <p:sldId id="4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9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hyperlink" Target="https://github.com/soyuztechnologies/MouriTechUI5Fiori/blob/master/Day%2015/function%20Import.tx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10" Type="http://schemas.openxmlformats.org/officeDocument/2006/relationships/image" Target="../media/image2.png"/><Relationship Id="rId4" Type="http://schemas.openxmlformats.org/officeDocument/2006/relationships/image" Target="../media/image36.tiff"/><Relationship Id="rId9" Type="http://schemas.openxmlformats.org/officeDocument/2006/relationships/hyperlink" Target="https://anubhavtrainings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1.jpg"/><Relationship Id="rId7" Type="http://schemas.openxmlformats.org/officeDocument/2006/relationships/image" Target="../media/image4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s://github.com/soyuztechnologies/MouriTechUI5Fiori/blob/master/Day%2015/CreateEntity(Post%20call).t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5/DeleteEntity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github.com/soyuztechnologies/MouriTechUI5Fiori/blob/master/Day%2015/UpdateEntity.txt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20800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44678"/>
            <a:ext cx="10600200" cy="1132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B8295-6E76-455B-9627-6D538756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F1AB6-69C6-4725-9AE7-30A7E9298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7129"/>
            <a:ext cx="5284677" cy="3353015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979DC7D6-4978-46AA-B436-3F7300274B44}"/>
              </a:ext>
            </a:extLst>
          </p:cNvPr>
          <p:cNvSpPr/>
          <p:nvPr/>
        </p:nvSpPr>
        <p:spPr>
          <a:xfrm>
            <a:off x="5574145" y="3158728"/>
            <a:ext cx="360218" cy="96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2948D6B0-3FB2-4878-ABAC-48EE5F2A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765514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44678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29B25-5278-4E5C-AC2B-96C2C42A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109641"/>
            <a:ext cx="6092854" cy="4396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E3F4DA-2A48-4981-A35B-5A8546B0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691" y="2109640"/>
            <a:ext cx="4261109" cy="4396841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B66BC43F-C2DE-4FFE-B00E-41570408B619}"/>
              </a:ext>
            </a:extLst>
          </p:cNvPr>
          <p:cNvSpPr/>
          <p:nvPr/>
        </p:nvSpPr>
        <p:spPr>
          <a:xfrm>
            <a:off x="6428509" y="3583005"/>
            <a:ext cx="581891" cy="14501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2553A713-6FBB-4E42-BF24-F1EBC85F0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37334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08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getEntity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0E6AC-1E97-48B8-8B42-069BEC6C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216727"/>
            <a:ext cx="5584854" cy="40178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DD0380-8810-4888-B17B-9FE39E6C5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987" y="2216727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8B47E876-26E0-4C7C-BB66-429D188B8C23}"/>
              </a:ext>
            </a:extLst>
          </p:cNvPr>
          <p:cNvSpPr/>
          <p:nvPr/>
        </p:nvSpPr>
        <p:spPr>
          <a:xfrm>
            <a:off x="6096000" y="3508346"/>
            <a:ext cx="491093" cy="1487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3B23D241-8FC1-4C6B-B59E-804DD15C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274337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4DE66-6DBD-412C-9C71-793BB830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6" y="1715205"/>
            <a:ext cx="11443855" cy="4621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39E65-3F8A-4E49-868C-54AE397B52FE}"/>
              </a:ext>
            </a:extLst>
          </p:cNvPr>
          <p:cNvSpPr txBox="1"/>
          <p:nvPr/>
        </p:nvSpPr>
        <p:spPr>
          <a:xfrm>
            <a:off x="261764" y="6363916"/>
            <a:ext cx="939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check the saved data in database table (tcode – </a:t>
            </a:r>
            <a:r>
              <a:rPr lang="en-US" b="1" dirty="0"/>
              <a:t>se11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B8D20068-AFA5-438C-AB3B-673C79174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95184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folder,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6FA3DFB7-763C-493A-BD51-C3F41D9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590E0206-6C67-4BC7-96E9-3241E1F12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02010"/>
            <a:ext cx="5317000" cy="4566369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53" y="1573858"/>
            <a:ext cx="5671124" cy="456636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809672" y="3241964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81D67457-8AE7-4978-82AD-DCEF5DA57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y home working Premium Vector">
            <a:extLst>
              <a:ext uri="{FF2B5EF4-FFF2-40B4-BE49-F238E27FC236}">
                <a16:creationId xmlns:a16="http://schemas.microsoft.com/office/drawing/2014/main" id="{2C5BAC29-DC0E-4F95-9A6D-73D05640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830" y="604569"/>
            <a:ext cx="5648861" cy="564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Create a new Entity Set Supplier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Get the supplier header from </a:t>
            </a:r>
            <a:r>
              <a:rPr lang="en-US" sz="1800" dirty="0"/>
              <a:t>BAPI_EPM_BP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Perform GetEntitySet and GetEntity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E6500E77-49E1-49CD-B446-7316BB78D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680853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Introduction to Postman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Building </a:t>
            </a:r>
            <a:r>
              <a:rPr lang="en-IN" sz="1800" dirty="0">
                <a:solidFill>
                  <a:prstClr val="black"/>
                </a:solidFill>
                <a:ea typeface="+mn-ea"/>
                <a:cs typeface="+mn-cs"/>
              </a:rPr>
              <a:t>Create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Entity</a:t>
            </a:r>
            <a:r>
              <a:rPr lang="en-IN" sz="1800" dirty="0">
                <a:solidFill>
                  <a:prstClr val="black"/>
                </a:solidFill>
                <a:ea typeface="+mn-ea"/>
                <a:cs typeface="+mn-cs"/>
              </a:rPr>
              <a:t>(POST)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Implementing the delete and update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Introduction to X-</a:t>
            </a:r>
            <a:r>
              <a:rPr lang="en-IN" dirty="0" err="1"/>
              <a:t>Csrf</a:t>
            </a:r>
            <a:r>
              <a:rPr lang="en-IN" dirty="0"/>
              <a:t>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How to Get X-</a:t>
            </a:r>
            <a:r>
              <a:rPr lang="en-IN" sz="1800" b="0" i="0" dirty="0" err="1">
                <a:effectLst/>
              </a:rPr>
              <a:t>Csrf</a:t>
            </a:r>
            <a:r>
              <a:rPr lang="en-IN" sz="1800" b="0" i="0" dirty="0">
                <a:effectLst/>
              </a:rPr>
              <a:t> Token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H</a:t>
            </a:r>
            <a:r>
              <a:rPr lang="en-US" sz="1800" i="0" dirty="0">
                <a:effectLst/>
              </a:rPr>
              <a:t>andle X-</a:t>
            </a:r>
            <a:r>
              <a:rPr lang="en-US" sz="1800" i="0" dirty="0" err="1">
                <a:effectLst/>
              </a:rPr>
              <a:t>csrf</a:t>
            </a:r>
            <a:r>
              <a:rPr lang="en-US" sz="1800" i="0" dirty="0">
                <a:effectLst/>
              </a:rPr>
              <a:t>-token in SAP OData POST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Testing the Create Method at Sap Gateway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Function Import</a:t>
            </a:r>
          </a:p>
          <a:p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4" descr="82,534 Meeting Agenda Stock Photos and Images - 123RF">
            <a:extLst>
              <a:ext uri="{FF2B5EF4-FFF2-40B4-BE49-F238E27FC236}">
                <a16:creationId xmlns:a16="http://schemas.microsoft.com/office/drawing/2014/main" id="{A2AF6A0F-5758-4F9E-9CD6-F770D988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2" y="1899138"/>
            <a:ext cx="4962759" cy="38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251175" y="179857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Postman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5507" y="981153"/>
            <a:ext cx="10725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Postman is an </a:t>
            </a:r>
            <a:r>
              <a:rPr lang="en-US" b="1" dirty="0"/>
              <a:t>interactive and automatic tool for verifying the APIs of your project</a:t>
            </a:r>
            <a:r>
              <a:rPr lang="en-US" dirty="0"/>
              <a:t>. Postman is a Google Chrome app for interacting with HTTP APIs. It presents you with a friendly GUI for constructing requests and reading responses. ... Postman is the way to streamline the process of API testing.</a:t>
            </a:r>
          </a:p>
        </p:txBody>
      </p:sp>
      <p:sp>
        <p:nvSpPr>
          <p:cNvPr id="3" name="Rectangle 2"/>
          <p:cNvSpPr/>
          <p:nvPr/>
        </p:nvSpPr>
        <p:spPr>
          <a:xfrm>
            <a:off x="425507" y="1976352"/>
            <a:ext cx="105156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5507" y="2680955"/>
            <a:ext cx="107253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Postman can run GET, POST, PUT, PATCH, MERGE, DELETE, and various other request methods as well, and also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also as a Chrome app.</a:t>
            </a:r>
            <a:endParaRPr lang="en-US" dirty="0"/>
          </a:p>
        </p:txBody>
      </p:sp>
      <p:pic>
        <p:nvPicPr>
          <p:cNvPr id="1026" name="Picture 2" descr="Postman Discussions | G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19" y="3354087"/>
            <a:ext cx="6010375" cy="3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45">
            <a:extLst>
              <a:ext uri="{FF2B5EF4-FFF2-40B4-BE49-F238E27FC236}">
                <a16:creationId xmlns:a16="http://schemas.microsoft.com/office/drawing/2014/main" id="{06409AE2-8AE4-43EC-89ED-BFC841E632FF}"/>
              </a:ext>
            </a:extLst>
          </p:cNvPr>
          <p:cNvSpPr txBox="1">
            <a:spLocks/>
          </p:cNvSpPr>
          <p:nvPr/>
        </p:nvSpPr>
        <p:spPr>
          <a:xfrm>
            <a:off x="9562298" y="6606515"/>
            <a:ext cx="2612903" cy="27899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977112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</a:t>
            </a:r>
            <a:r>
              <a:rPr lang="en-IN" sz="3600" dirty="0">
                <a:latin typeface="Cooper Black" panose="0208090404030B020404" pitchFamily="18" charset="0"/>
              </a:rPr>
              <a:t>ostman 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A2C1B-1542-4980-A7C0-7800D0CF8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A2FF5CB-E89B-41C5-BA14-168E4C39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05F69-0058-4243-A704-B069F1B5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4" y="1837807"/>
            <a:ext cx="9480113" cy="4567956"/>
          </a:xfrm>
          <a:prstGeom prst="rect">
            <a:avLst/>
          </a:prstGeom>
        </p:spPr>
      </p:pic>
      <p:pic>
        <p:nvPicPr>
          <p:cNvPr id="1026" name="Picture 2" descr="Postman API Platform | Sign Up for Free">
            <a:extLst>
              <a:ext uri="{FF2B5EF4-FFF2-40B4-BE49-F238E27FC236}">
                <a16:creationId xmlns:a16="http://schemas.microsoft.com/office/drawing/2014/main" id="{E5CADF21-52C9-49CB-9202-FDCA84E4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970" y="3073272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576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0F1E4-8F72-40C7-BCCC-F14F7C4D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1834"/>
            <a:ext cx="4882891" cy="4246201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C34F3A3E-5456-49EA-A3EE-D3FB2268A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10" y="1415481"/>
            <a:ext cx="5577425" cy="4246201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B138AF71-B407-4667-B294-0ED2E1FA9C10}"/>
              </a:ext>
            </a:extLst>
          </p:cNvPr>
          <p:cNvSpPr/>
          <p:nvPr/>
        </p:nvSpPr>
        <p:spPr>
          <a:xfrm>
            <a:off x="5373658" y="2583873"/>
            <a:ext cx="931065" cy="16902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4958FD0D-229C-4FF9-AF30-FF4C2148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99588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cross-ponding dpc extension classes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the delete and update method</a:t>
            </a:r>
          </a:p>
        </p:txBody>
      </p: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92DB124B-86EA-4024-9003-93A5A349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252889"/>
            <a:ext cx="5039998" cy="491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5"/>
            <a:extLst>
              <a:ext uri="{FF2B5EF4-FFF2-40B4-BE49-F238E27FC236}">
                <a16:creationId xmlns:a16="http://schemas.microsoft.com/office/drawing/2014/main" id="{945174A9-FB19-4DAE-BC7C-2783D065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69053"/>
            <a:ext cx="5121897" cy="476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2F947CEA-FF8E-464B-A602-B034D68C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04653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A CSRF Token is a secret, unique and unpredictable value a server-side application generates in order to protect CSRF vulnerable resources.</a:t>
            </a:r>
            <a:endParaRPr lang="en-US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The tokens are generated and submitted by the server-side application in a subsequent HTTP request made by the client.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X-CSRF Token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A2C1B-1542-4980-A7C0-7800D0CF8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A2FF5CB-E89B-41C5-BA14-168E4C39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2" name="Picture 2" descr="How To Automatically Set CSRF Token in Postman? | by Chillar Anand |  HackerNoon.com | Medium">
            <a:extLst>
              <a:ext uri="{FF2B5EF4-FFF2-40B4-BE49-F238E27FC236}">
                <a16:creationId xmlns:a16="http://schemas.microsoft.com/office/drawing/2014/main" id="{4E5F1CCD-0BBE-4951-A9D7-2B79D6D5F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8" y="2936132"/>
            <a:ext cx="4967337" cy="218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Automatically Set CSRF Token in Postman? | by Chillar Anand |  HackerNoon.com | Medium">
            <a:extLst>
              <a:ext uri="{FF2B5EF4-FFF2-40B4-BE49-F238E27FC236}">
                <a16:creationId xmlns:a16="http://schemas.microsoft.com/office/drawing/2014/main" id="{67F18798-3B87-4C0F-B993-9F5129A1E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106" y="3279531"/>
            <a:ext cx="5263663" cy="172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95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How to get X-CSRF Token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A2C1B-1542-4980-A7C0-7800D0CF8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A2FF5CB-E89B-41C5-BA14-168E4C39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6D89B-1D90-44B4-B29B-46BF7133BC85}"/>
              </a:ext>
            </a:extLst>
          </p:cNvPr>
          <p:cNvSpPr txBox="1"/>
          <p:nvPr/>
        </p:nvSpPr>
        <p:spPr>
          <a:xfrm>
            <a:off x="261764" y="868944"/>
            <a:ext cx="8894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Pass the request URI in the address bar of Postman.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Select the GET Request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Go to Authorization Section and select Basic Auth and give the credentials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 panose="020F0502020204030204" pitchFamily="34" charset="0"/>
              </a:rPr>
              <a:t>Click on Send Button to get X-CSRF Token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dirty="0">
                <a:cs typeface="Calibri" panose="020F0502020204030204" pitchFamily="34" charset="0"/>
              </a:rPr>
              <a:t>In the Headers section we will get the X-CSRF Token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4F2607-8838-481C-AB73-333A33D3F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15" y="2346272"/>
            <a:ext cx="7794920" cy="41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ivacy-Friendly Web Analytics User Privacy Protected | Matomo Analytics">
            <a:extLst>
              <a:ext uri="{FF2B5EF4-FFF2-40B4-BE49-F238E27FC236}">
                <a16:creationId xmlns:a16="http://schemas.microsoft.com/office/drawing/2014/main" id="{FEF72131-61A6-4E1B-9E12-EB0DCA82E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90" y="1576831"/>
            <a:ext cx="3588267" cy="33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66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Cooper Black" panose="0208090404030B020404" pitchFamily="18" charset="0"/>
              </a:rPr>
              <a:t>H</a:t>
            </a:r>
            <a:r>
              <a:rPr lang="en-US" sz="3600" b="0" i="0" dirty="0">
                <a:effectLst/>
                <a:latin typeface="Cooper Black" panose="0208090404030B020404" pitchFamily="18" charset="0"/>
              </a:rPr>
              <a:t>andle X-</a:t>
            </a:r>
            <a:r>
              <a:rPr lang="en-US" sz="3600" b="0" i="0" dirty="0" err="1">
                <a:effectLst/>
                <a:latin typeface="Cooper Black" panose="0208090404030B020404" pitchFamily="18" charset="0"/>
              </a:rPr>
              <a:t>csrf</a:t>
            </a:r>
            <a:r>
              <a:rPr lang="en-US" sz="3600" b="0" i="0" dirty="0">
                <a:effectLst/>
                <a:latin typeface="Cooper Black" panose="0208090404030B020404" pitchFamily="18" charset="0"/>
              </a:rPr>
              <a:t>-token in SAP OData POST calls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A2C1B-1542-4980-A7C0-7800D0CF8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A2FF5CB-E89B-41C5-BA14-168E4C39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7F5082-587A-4918-BCE1-45837627E0C6}"/>
              </a:ext>
            </a:extLst>
          </p:cNvPr>
          <p:cNvSpPr txBox="1"/>
          <p:nvPr/>
        </p:nvSpPr>
        <p:spPr>
          <a:xfrm>
            <a:off x="261764" y="868944"/>
            <a:ext cx="7704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Get the X-</a:t>
            </a:r>
            <a:r>
              <a:rPr lang="en-US" sz="1800" dirty="0" err="1"/>
              <a:t>Csrf</a:t>
            </a:r>
            <a:r>
              <a:rPr lang="en-US" sz="1800" dirty="0"/>
              <a:t>-Token from Get Call</a:t>
            </a:r>
          </a:p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Pass the request URI in the address bar of Postman.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Select the </a:t>
            </a: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POST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type of 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Request ex.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Go to Authorization Section and select Basic Auth and give the credentials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/>
              <a:t> Pass request payload</a:t>
            </a:r>
            <a:endParaRPr lang="en-US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Add the X-</a:t>
            </a:r>
            <a:r>
              <a:rPr lang="en-US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Token in Headers Section</a:t>
            </a:r>
            <a:endParaRPr lang="en-US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 panose="020F0502020204030204" pitchFamily="34" charset="0"/>
              </a:rPr>
              <a:t>Click on Send Button to get X-CSRF Token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dirty="0">
                <a:cs typeface="Calibri" panose="020F0502020204030204" pitchFamily="34" charset="0"/>
              </a:rPr>
              <a:t>In Response section we will get the response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ACB1D1-3054-43F3-B7D5-5B4CE3D42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086" y="4051668"/>
            <a:ext cx="6218168" cy="1972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FE02B3-C4BA-4E76-9AEC-E3803FDA0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46" y="3667450"/>
            <a:ext cx="4627253" cy="2740941"/>
          </a:xfrm>
          <a:prstGeom prst="rect">
            <a:avLst/>
          </a:prstGeom>
        </p:spPr>
      </p:pic>
      <p:pic>
        <p:nvPicPr>
          <p:cNvPr id="13" name="Picture 2" descr="CSRF - RouterCheck">
            <a:extLst>
              <a:ext uri="{FF2B5EF4-FFF2-40B4-BE49-F238E27FC236}">
                <a16:creationId xmlns:a16="http://schemas.microsoft.com/office/drawing/2014/main" id="{B88BD838-3D00-4518-8CF1-8476A19E7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731" y="1443435"/>
            <a:ext cx="3081249" cy="171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867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10033</TotalTime>
  <Words>996</Words>
  <Application>Microsoft Office PowerPoint</Application>
  <PresentationFormat>Widescreen</PresentationFormat>
  <Paragraphs>106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Benton Sans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1094</cp:revision>
  <dcterms:created xsi:type="dcterms:W3CDTF">2016-07-10T03:33:26Z</dcterms:created>
  <dcterms:modified xsi:type="dcterms:W3CDTF">2021-09-24T10:40:35Z</dcterms:modified>
</cp:coreProperties>
</file>